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59" r:id="rId3"/>
    <p:sldId id="258" r:id="rId4"/>
    <p:sldId id="261" r:id="rId5"/>
    <p:sldId id="266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5" d="100"/>
          <a:sy n="75" d="100"/>
        </p:scale>
        <p:origin x="902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336D7F-A276-450A-8159-1698E1F0D1BC}" type="datetimeFigureOut">
              <a:rPr lang="en-IN" smtClean="0"/>
              <a:t>12-01-2025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E28A89-7395-4616-ADD0-2BB4435EF68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905885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34922-7FEA-A4A3-3E9D-4F7C2BAC78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6E8827-2999-A34C-83E6-08E4D3843A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BDC078-04EA-F35D-026D-7E442A61ED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56AFC-AE14-4951-B41C-A6C5385DC8CC}" type="datetimeFigureOut">
              <a:rPr lang="en-IN" smtClean="0"/>
              <a:t>12-01-2025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3AED07-C90B-4FB0-1BEA-12EEBF577C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EB2071-BB02-7108-641B-74993A619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63257-30BC-4D01-A5DB-CC56EBF843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56289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0A2BB5-714E-C4DE-0AAF-150EB2BA58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C60105-A27E-2AB8-6C06-1574BD0E6F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2F047F-9EA9-3520-3598-8CF8B238B0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56AFC-AE14-4951-B41C-A6C5385DC8CC}" type="datetimeFigureOut">
              <a:rPr lang="en-IN" smtClean="0"/>
              <a:t>12-01-2025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9C74E2-F5F2-4DF6-4181-5A0CEEB3E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DF72AA-3A4F-F888-5D2D-730252F821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63257-30BC-4D01-A5DB-CC56EBF843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287627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DF5FC7B-9C76-9459-353C-739E9022198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297775E-DB21-4DF4-DA1C-4D4F8AA016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FB9B88-A41E-20C3-D1C3-5197C600A4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56AFC-AE14-4951-B41C-A6C5385DC8CC}" type="datetimeFigureOut">
              <a:rPr lang="en-IN" smtClean="0"/>
              <a:t>12-01-2025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BB6C8C-3A6A-C29A-2C94-2C8642D9B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2B5BA8-AAE5-527E-A59C-78F4EA1147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63257-30BC-4D01-A5DB-CC56EBF843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22291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BB01B2-4CD8-7E40-37FE-3BD54776E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E1539B-FB10-7D0D-EB1C-76DED05DDD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E4A204-CE05-4871-03C3-08E07C7457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56AFC-AE14-4951-B41C-A6C5385DC8CC}" type="datetimeFigureOut">
              <a:rPr lang="en-IN" smtClean="0"/>
              <a:t>12-01-2025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FC95B2-AD8C-1A2C-9AF4-E9B54E9B54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D444BA-E225-D62F-D3A8-3FC29A87B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63257-30BC-4D01-A5DB-CC56EBF843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56720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A1690-1284-5BAA-5894-859BD9D962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E24F1D-ED0B-B1AF-669B-4BF704EC42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CA0E33-9468-7F57-5CA1-CE1FED028B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56AFC-AE14-4951-B41C-A6C5385DC8CC}" type="datetimeFigureOut">
              <a:rPr lang="en-IN" smtClean="0"/>
              <a:t>12-01-2025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4ED8D7-47F1-5656-868F-3E7183B7F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312A08-C67B-8B6E-2DBA-0F77A86468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63257-30BC-4D01-A5DB-CC56EBF843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678839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3D2268-298D-FC30-0E97-0A2F4B042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D8673E-18FC-F245-D432-BAACE9AA5F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D19AF6-F6F1-CA55-3A5C-58B183117B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B94F19-3116-E457-9CBF-39BF66383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56AFC-AE14-4951-B41C-A6C5385DC8CC}" type="datetimeFigureOut">
              <a:rPr lang="en-IN" smtClean="0"/>
              <a:t>12-01-2025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495820-4B58-816A-536D-A543F1C61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D69C00-1845-D44A-1EA8-C9C93B6556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63257-30BC-4D01-A5DB-CC56EBF843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956522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B62602-4C84-3BDD-EDA5-6392E3CBE2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E95918-3015-0879-071D-0AE45F9EEE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4ACEDC-5478-0830-B5F4-75675A2121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DB0544-D537-721B-487A-25FCF9F78F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A30414-257D-189F-49CF-3FDAB2294F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455A9C7-21EB-F13A-4AC2-6500AE2F67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56AFC-AE14-4951-B41C-A6C5385DC8CC}" type="datetimeFigureOut">
              <a:rPr lang="en-IN" smtClean="0"/>
              <a:t>12-01-2025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B50DE0D-624D-C933-E3FD-B7E7D3327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548A1D-0A2F-C489-9EA2-71D19E9E3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63257-30BC-4D01-A5DB-CC56EBF843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064296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D6F48-4B90-7A9D-7FF6-6638D442CB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2E0CB7-8773-6E12-DFC8-36841928D8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56AFC-AE14-4951-B41C-A6C5385DC8CC}" type="datetimeFigureOut">
              <a:rPr lang="en-IN" smtClean="0"/>
              <a:t>12-01-2025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9588FC-0B51-80AC-6368-B5D9EC2ED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C88BF9-ED16-AB34-DF30-834D2FC09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63257-30BC-4D01-A5DB-CC56EBF843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113560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14FF653-DBAA-E813-F979-F14D53228B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56AFC-AE14-4951-B41C-A6C5385DC8CC}" type="datetimeFigureOut">
              <a:rPr lang="en-IN" smtClean="0"/>
              <a:t>12-01-2025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AB7A90-8D52-6496-BC83-4637F26574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0F7490-3F9D-A0D9-259B-1C0CCF928F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63257-30BC-4D01-A5DB-CC56EBF843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01862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F9E033-9369-B57E-5791-5C3E2933EB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B5A038-2361-A3F8-0385-DDACF03DD9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27FA48-3C4C-6266-E6C3-4F1BBC4F34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637002-6EFE-340E-3B02-7CA1D32D1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56AFC-AE14-4951-B41C-A6C5385DC8CC}" type="datetimeFigureOut">
              <a:rPr lang="en-IN" smtClean="0"/>
              <a:t>12-01-2025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7D19A1-9A09-C89D-1F6D-B3290C595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CA48AD-F7F9-9EA1-5534-35206EFEB3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63257-30BC-4D01-A5DB-CC56EBF843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887220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C63DF-50FF-2E3D-17BE-250BA8D94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8CEF9E6-BBCD-D4C0-FF35-5366599523D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23B69E-CA9A-94E3-CF51-AB644561D4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6FD9B7-D503-CA8F-19B7-F53070F3D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C56AFC-AE14-4951-B41C-A6C5385DC8CC}" type="datetimeFigureOut">
              <a:rPr lang="en-IN" smtClean="0"/>
              <a:t>12-01-2025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494B96-B032-2D28-5BC4-59723F4EA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EE20EA-6862-93DB-E7FC-0668A46D7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F63257-30BC-4D01-A5DB-CC56EBF843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80172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8B6443-F716-CE7F-5B12-F5CB426346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DF994D-E00B-57C1-230F-4F51A3B3C0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DD36E0-4A56-7DB9-0336-1D675EAEE7A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8C56AFC-AE14-4951-B41C-A6C5385DC8CC}" type="datetimeFigureOut">
              <a:rPr lang="en-IN" smtClean="0"/>
              <a:t>12-01-2025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DC0EC1-3E10-93A6-B322-1FAEDE30F8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A6DD33-E02F-268A-7C5B-690CA377D0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BF63257-30BC-4D01-A5DB-CC56EBF8434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66477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7" Type="http://schemas.openxmlformats.org/officeDocument/2006/relationships/image" Target="../media/image4.png"/><Relationship Id="rId2" Type="http://schemas.microsoft.com/office/2007/relationships/media" Target="../media/media1.wav"/><Relationship Id="rId1" Type="http://schemas.openxmlformats.org/officeDocument/2006/relationships/audio" Target="NULL" TargetMode="Externa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50_20050_1_02_Basant_Bahar">
            <a:hlinkClick r:id="" action="ppaction://media"/>
            <a:extLst>
              <a:ext uri="{FF2B5EF4-FFF2-40B4-BE49-F238E27FC236}">
                <a16:creationId xmlns:a16="http://schemas.microsoft.com/office/drawing/2014/main" id="{10B0AA0B-0948-A710-F804-492E4F671F7E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3034" end="47000.0226"/>
                </p14:media>
              </p:ext>
            </p:extLst>
          </p:nvPr>
        </p:nvPicPr>
        <p:blipFill>
          <a:blip r:embed="rId4">
            <a:duotone>
              <a:prstClr val="black"/>
              <a:schemeClr val="accent4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67727" y="1584642"/>
            <a:ext cx="732155" cy="73215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66CD9DB-B498-4901-4AB4-D654AB7D14DE}"/>
              </a:ext>
            </a:extLst>
          </p:cNvPr>
          <p:cNvSpPr txBox="1"/>
          <p:nvPr/>
        </p:nvSpPr>
        <p:spPr>
          <a:xfrm>
            <a:off x="771366" y="2337576"/>
            <a:ext cx="98615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000" dirty="0">
                <a:latin typeface="Arial" panose="020B0604020202020204" pitchFamily="34" charset="0"/>
                <a:cs typeface="Arial" panose="020B0604020202020204" pitchFamily="34" charset="0"/>
              </a:rPr>
              <a:t>Input Test Audio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9F92CA8-C5D2-B452-D774-4D2B2EA1C7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7238" y="1361777"/>
            <a:ext cx="6095999" cy="2195438"/>
          </a:xfrm>
          <a:prstGeom prst="rect">
            <a:avLst/>
          </a:prstGeom>
        </p:spPr>
      </p:pic>
      <p:sp>
        <p:nvSpPr>
          <p:cNvPr id="19" name="Arrow: Right 18">
            <a:extLst>
              <a:ext uri="{FF2B5EF4-FFF2-40B4-BE49-F238E27FC236}">
                <a16:creationId xmlns:a16="http://schemas.microsoft.com/office/drawing/2014/main" id="{DDEC3B11-62C9-16D9-4537-277D19AC92B4}"/>
              </a:ext>
            </a:extLst>
          </p:cNvPr>
          <p:cNvSpPr/>
          <p:nvPr/>
        </p:nvSpPr>
        <p:spPr>
          <a:xfrm>
            <a:off x="1776672" y="2250066"/>
            <a:ext cx="548799" cy="528320"/>
          </a:xfrm>
          <a:prstGeom prst="rightArrow">
            <a:avLst/>
          </a:prstGeom>
          <a:gradFill flip="none" rotWithShape="1">
            <a:gsLst>
              <a:gs pos="0">
                <a:schemeClr val="accent1">
                  <a:lumMod val="0"/>
                  <a:lumOff val="100000"/>
                </a:schemeClr>
              </a:gs>
              <a:gs pos="35000">
                <a:schemeClr val="accent1">
                  <a:lumMod val="0"/>
                  <a:lumOff val="100000"/>
                </a:schemeClr>
              </a:gs>
              <a:gs pos="100000">
                <a:schemeClr val="accent1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9D63BD6-DE75-AB12-E41F-ED942FB1FD1E}"/>
              </a:ext>
            </a:extLst>
          </p:cNvPr>
          <p:cNvSpPr txBox="1"/>
          <p:nvPr/>
        </p:nvSpPr>
        <p:spPr>
          <a:xfrm>
            <a:off x="9072676" y="3811794"/>
            <a:ext cx="1665678" cy="1969770"/>
          </a:xfrm>
          <a:prstGeom prst="rect">
            <a:avLst/>
          </a:prstGeom>
          <a:solidFill>
            <a:schemeClr val="accent6">
              <a:lumMod val="40000"/>
              <a:lumOff val="60000"/>
              <a:alpha val="70000"/>
            </a:schemeClr>
          </a:solidFill>
          <a:ln w="63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IN" sz="1400" b="1" dirty="0">
                <a:latin typeface="Arial" panose="020B0604020202020204" pitchFamily="34" charset="0"/>
                <a:cs typeface="Arial" panose="020B0604020202020204" pitchFamily="34" charset="0"/>
              </a:rPr>
              <a:t>Transcription</a:t>
            </a:r>
          </a:p>
          <a:p>
            <a:r>
              <a:rPr lang="en-IN" sz="12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Stroke, Onset (Sec)</a:t>
            </a:r>
          </a:p>
          <a:p>
            <a:r>
              <a:rPr lang="en-IN" sz="12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Dha,   0.00</a:t>
            </a:r>
          </a:p>
          <a:p>
            <a:r>
              <a:rPr lang="en-IN" sz="12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Dhin,  0.51</a:t>
            </a:r>
          </a:p>
          <a:p>
            <a:r>
              <a:rPr lang="en-IN" sz="12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Dhin,  1.03</a:t>
            </a:r>
          </a:p>
          <a:p>
            <a:r>
              <a:rPr lang="en-IN" sz="12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.</a:t>
            </a:r>
          </a:p>
          <a:p>
            <a:r>
              <a:rPr lang="en-IN" sz="12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.</a:t>
            </a:r>
          </a:p>
          <a:p>
            <a:r>
              <a:rPr lang="en-IN" sz="12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.</a:t>
            </a:r>
          </a:p>
          <a:p>
            <a:r>
              <a:rPr lang="en-IN" sz="12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Tin,     58.96</a:t>
            </a:r>
          </a:p>
          <a:p>
            <a:r>
              <a:rPr lang="en-IN" sz="12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Ta,      59.52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E99623CD-B4B1-07C2-DC88-27FF151F5D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29271" y="4363156"/>
            <a:ext cx="2097123" cy="1194067"/>
          </a:xfrm>
          <a:prstGeom prst="rect">
            <a:avLst/>
          </a:prstGeom>
        </p:spPr>
      </p:pic>
      <p:sp>
        <p:nvSpPr>
          <p:cNvPr id="30" name="Arrow: Bent 29">
            <a:extLst>
              <a:ext uri="{FF2B5EF4-FFF2-40B4-BE49-F238E27FC236}">
                <a16:creationId xmlns:a16="http://schemas.microsoft.com/office/drawing/2014/main" id="{E753A4A1-57DC-D26C-E763-37D3C8E610A7}"/>
              </a:ext>
            </a:extLst>
          </p:cNvPr>
          <p:cNvSpPr/>
          <p:nvPr/>
        </p:nvSpPr>
        <p:spPr>
          <a:xfrm rot="5400000">
            <a:off x="8710325" y="2213009"/>
            <a:ext cx="1416543" cy="1665680"/>
          </a:xfrm>
          <a:prstGeom prst="bent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tx1"/>
              </a:solidFill>
            </a:endParaRPr>
          </a:p>
        </p:txBody>
      </p:sp>
      <p:sp>
        <p:nvSpPr>
          <p:cNvPr id="31" name="Flowchart: Document 30">
            <a:extLst>
              <a:ext uri="{FF2B5EF4-FFF2-40B4-BE49-F238E27FC236}">
                <a16:creationId xmlns:a16="http://schemas.microsoft.com/office/drawing/2014/main" id="{9DBC5E05-2D80-91DE-7E8C-F6E5F0C83236}"/>
              </a:ext>
            </a:extLst>
          </p:cNvPr>
          <p:cNvSpPr/>
          <p:nvPr/>
        </p:nvSpPr>
        <p:spPr>
          <a:xfrm>
            <a:off x="2596493" y="4363156"/>
            <a:ext cx="2194763" cy="1194067"/>
          </a:xfrm>
          <a:prstGeom prst="flowChartDocument">
            <a:avLst/>
          </a:prstGeom>
          <a:solidFill>
            <a:schemeClr val="accent6">
              <a:lumMod val="40000"/>
              <a:lumOff val="60000"/>
              <a:alpha val="70000"/>
            </a:scheme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IN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Predicted Tala</a:t>
            </a:r>
          </a:p>
          <a:p>
            <a:pPr algn="ctr"/>
            <a:r>
              <a:rPr lang="en-IN" sz="14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Tintala</a:t>
            </a:r>
          </a:p>
        </p:txBody>
      </p:sp>
      <p:sp>
        <p:nvSpPr>
          <p:cNvPr id="34" name="Arrow: Left 33">
            <a:extLst>
              <a:ext uri="{FF2B5EF4-FFF2-40B4-BE49-F238E27FC236}">
                <a16:creationId xmlns:a16="http://schemas.microsoft.com/office/drawing/2014/main" id="{223E6A08-3B4F-81A6-1B26-BDF7C0ABEF55}"/>
              </a:ext>
            </a:extLst>
          </p:cNvPr>
          <p:cNvSpPr/>
          <p:nvPr/>
        </p:nvSpPr>
        <p:spPr>
          <a:xfrm>
            <a:off x="4845389" y="4614749"/>
            <a:ext cx="929748" cy="548640"/>
          </a:xfrm>
          <a:prstGeom prst="leftArrow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3" name="Title 52">
                <a:extLst>
                  <a:ext uri="{FF2B5EF4-FFF2-40B4-BE49-F238E27FC236}">
                    <a16:creationId xmlns:a16="http://schemas.microsoft.com/office/drawing/2014/main" id="{4EC7D72F-AF1B-BCA1-9717-4C1CFA869D37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1961873" y="377504"/>
                <a:ext cx="8289564" cy="652231"/>
              </a:xfrm>
            </p:spPr>
            <p:txBody>
              <a:bodyPr>
                <a:normAutofit/>
              </a:bodyPr>
              <a:lstStyle/>
              <a:p>
                <a:r>
                  <a:rPr lang="en-US" sz="3100" b="1" dirty="0">
                    <a:solidFill>
                      <a:srgbClr val="002060"/>
                    </a:solidFill>
                  </a:rPr>
                  <a:t>Tabla stroke transcription and </a:t>
                </a:r>
                <a:r>
                  <a:rPr lang="en-US" sz="3100" b="1" i="1" dirty="0">
                    <a:solidFill>
                      <a:srgbClr val="002060"/>
                    </a:solidFill>
                  </a:rPr>
                  <a:t>t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IN" sz="3100" b="1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IN" sz="3100" b="1" i="1" smtClean="0">
                            <a:solidFill>
                              <a:srgbClr val="002060"/>
                            </a:solidFill>
                            <a:latin typeface="Cambria Math" panose="02040503050406030204" pitchFamily="18" charset="0"/>
                          </a:rPr>
                          <m:t>𝒂</m:t>
                        </m:r>
                      </m:e>
                    </m:acc>
                    <m:r>
                      <a:rPr lang="en-IN" sz="3100" b="1" i="1" smtClean="0">
                        <a:solidFill>
                          <a:srgbClr val="002060"/>
                        </a:solidFill>
                        <a:latin typeface="Cambria Math" panose="02040503050406030204" pitchFamily="18" charset="0"/>
                      </a:rPr>
                      <m:t>𝒍𝒂</m:t>
                    </m:r>
                  </m:oMath>
                </a14:m>
                <a:r>
                  <a:rPr lang="en-US" sz="3100" b="1" dirty="0">
                    <a:solidFill>
                      <a:srgbClr val="002060"/>
                    </a:solidFill>
                  </a:rPr>
                  <a:t> Identification</a:t>
                </a:r>
                <a:endParaRPr lang="en-IN" sz="3100" b="1" dirty="0">
                  <a:solidFill>
                    <a:srgbClr val="002060"/>
                  </a:solidFill>
                </a:endParaRPr>
              </a:p>
            </p:txBody>
          </p:sp>
        </mc:Choice>
        <mc:Fallback xmlns="">
          <p:sp>
            <p:nvSpPr>
              <p:cNvPr id="53" name="Title 52">
                <a:extLst>
                  <a:ext uri="{FF2B5EF4-FFF2-40B4-BE49-F238E27FC236}">
                    <a16:creationId xmlns:a16="http://schemas.microsoft.com/office/drawing/2014/main" id="{4EC7D72F-AF1B-BCA1-9717-4C1CFA869D3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1961873" y="377504"/>
                <a:ext cx="8289564" cy="652231"/>
              </a:xfrm>
              <a:blipFill>
                <a:blip r:embed="rId7"/>
                <a:stretch>
                  <a:fillRect l="-1838" t="-8411" r="-1544" b="-19626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Arrow: Left 2">
            <a:extLst>
              <a:ext uri="{FF2B5EF4-FFF2-40B4-BE49-F238E27FC236}">
                <a16:creationId xmlns:a16="http://schemas.microsoft.com/office/drawing/2014/main" id="{15CE269D-F533-5FD9-3813-75DCD1C60545}"/>
              </a:ext>
            </a:extLst>
          </p:cNvPr>
          <p:cNvSpPr/>
          <p:nvPr/>
        </p:nvSpPr>
        <p:spPr>
          <a:xfrm>
            <a:off x="7926394" y="4643346"/>
            <a:ext cx="1038015" cy="548640"/>
          </a:xfrm>
          <a:prstGeom prst="leftArrow">
            <a:avLst/>
          </a:prstGeom>
          <a:solidFill>
            <a:schemeClr val="bg1">
              <a:lumMod val="6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77682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9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5FAF4B9-8D94-44F7-57AB-FFDDFC6EA7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1968" y="111760"/>
            <a:ext cx="6398112" cy="6085840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8C41EF-00A7-D617-731E-BD7E8A70B4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760" y="111760"/>
            <a:ext cx="11958320" cy="6675120"/>
          </a:xfrm>
        </p:spPr>
        <p:txBody>
          <a:bodyPr>
            <a:normAutofit lnSpcReduction="10000"/>
          </a:bodyPr>
          <a:lstStyle/>
          <a:p>
            <a:pPr marL="0" indent="0">
              <a:buFont typeface="Arial" panose="020B0604020202020204" pitchFamily="34" charset="0"/>
              <a:buNone/>
            </a:pPr>
            <a:r>
              <a:rPr lang="en-IN" sz="3600" b="1" i="1" u="sng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Tala</a:t>
            </a:r>
            <a:r>
              <a:rPr lang="en-IN" sz="3600" dirty="0">
                <a:latin typeface="Arial" panose="020B0604020202020204" pitchFamily="34" charset="0"/>
                <a:cs typeface="Arial" panose="020B0604020202020204" pitchFamily="34" charset="0"/>
              </a:rPr>
              <a:t> in Hindustani Music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IN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Outlines the 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rhythmic framework</a:t>
            </a:r>
          </a:p>
          <a:p>
            <a:pPr marL="0" indent="0">
              <a:buNone/>
            </a:pPr>
            <a:endParaRPr lang="en-US" sz="180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Consisting of a fixed time cycle divided into 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primary units 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accent3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called </a:t>
            </a:r>
            <a:r>
              <a:rPr lang="en-US" sz="1800" b="1" i="1" u="sng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matra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, grouped into 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sections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called </a:t>
            </a:r>
            <a:r>
              <a:rPr lang="en-US" sz="1800" b="1" i="1" u="sng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vibhags</a:t>
            </a:r>
          </a:p>
          <a:p>
            <a:endParaRPr lang="en-US" sz="1800" b="1" i="1" u="sng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b="1" i="1" u="sng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Avart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is the 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cycle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, and </a:t>
            </a:r>
            <a:r>
              <a:rPr lang="en-US" sz="1800" b="1" i="1" u="sng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sam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is the start or 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downbeat</a:t>
            </a:r>
          </a:p>
          <a:p>
            <a:endParaRPr lang="en-US" sz="180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Each </a:t>
            </a:r>
            <a:r>
              <a:rPr lang="en-US" sz="1800" b="1" i="1" u="sng" dirty="0">
                <a:solidFill>
                  <a:srgbClr val="FF0000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tala</a:t>
            </a:r>
            <a:r>
              <a:rPr lang="en-US" sz="18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features 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predefined rhythmic patterns </a:t>
            </a:r>
          </a:p>
          <a:p>
            <a:pPr marL="0" indent="0">
              <a:buNone/>
            </a:pPr>
            <a:r>
              <a:rPr lang="en-US" sz="1800" dirty="0">
                <a:solidFill>
                  <a:schemeClr val="accent3">
                    <a:lumMod val="75000"/>
                  </a:schemeClr>
                </a:solidFill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	</a:t>
            </a:r>
            <a:r>
              <a:rPr lang="en-US" sz="18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known as the </a:t>
            </a:r>
            <a:r>
              <a:rPr lang="en-US" sz="1800" b="1" i="1" u="sng" dirty="0">
                <a:solidFill>
                  <a:srgbClr val="FF0000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theka</a:t>
            </a:r>
          </a:p>
          <a:p>
            <a:endParaRPr lang="en-US" sz="1800" b="1" i="1" u="sng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There are various </a:t>
            </a:r>
            <a:r>
              <a:rPr lang="en-US" sz="1800" b="1" i="1" u="sng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talas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in Hindustani music</a:t>
            </a:r>
          </a:p>
          <a:p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dirty="0">
                <a:solidFill>
                  <a:schemeClr val="bg2">
                    <a:lumMod val="10000"/>
                  </a:schemeClr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Most popular </a:t>
            </a:r>
            <a:r>
              <a:rPr lang="en-US" sz="1800" b="1" i="1" u="sng" dirty="0">
                <a:solidFill>
                  <a:srgbClr val="FF0000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talas</a:t>
            </a:r>
            <a:r>
              <a:rPr lang="en-US" sz="1800" b="1" dirty="0">
                <a:solidFill>
                  <a:schemeClr val="bg2">
                    <a:lumMod val="10000"/>
                  </a:schemeClr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: </a:t>
            </a:r>
            <a:r>
              <a:rPr lang="en-US" sz="1800" b="1" i="1" u="sng" dirty="0">
                <a:solidFill>
                  <a:srgbClr val="FF0000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Tintala</a:t>
            </a:r>
            <a:r>
              <a:rPr lang="en-US" sz="18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, </a:t>
            </a:r>
            <a:r>
              <a:rPr lang="en-US" sz="1800" b="1" i="1" u="sng" dirty="0">
                <a:solidFill>
                  <a:srgbClr val="FF0000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Ekatala</a:t>
            </a:r>
            <a:r>
              <a:rPr lang="en-US" sz="18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, </a:t>
            </a:r>
            <a:r>
              <a:rPr lang="en-US" sz="1800" b="1" i="1" u="sng" dirty="0">
                <a:solidFill>
                  <a:srgbClr val="FF0000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Jhaptala</a:t>
            </a:r>
            <a:r>
              <a:rPr lang="en-US" sz="18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, </a:t>
            </a:r>
          </a:p>
          <a:p>
            <a:pPr marL="0" indent="0">
              <a:buNone/>
            </a:pPr>
            <a:r>
              <a:rPr lang="en-US" sz="1800" dirty="0"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	</a:t>
            </a:r>
            <a:r>
              <a:rPr lang="en-US" sz="18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and </a:t>
            </a:r>
            <a:r>
              <a:rPr lang="en-US" sz="1800" b="1" i="1" u="sng" dirty="0">
                <a:solidFill>
                  <a:srgbClr val="FF0000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Rupak tala</a:t>
            </a:r>
          </a:p>
          <a:p>
            <a:pPr marL="0" indent="0">
              <a:buNone/>
            </a:pPr>
            <a:endParaRPr lang="en-US" sz="1800" b="1" i="1" u="sng" dirty="0">
              <a:solidFill>
                <a:srgbClr val="FF0000"/>
              </a:solidFill>
              <a:effectLst/>
              <a:latin typeface="Arial" panose="020B06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* Image Source: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Srinivasamurthy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, A. (2016). A data-driven Bayesian approach to automatic rhythm analysis of Indian art music.</a:t>
            </a:r>
            <a:endParaRPr lang="en-IN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7086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-up of two drums">
            <a:extLst>
              <a:ext uri="{FF2B5EF4-FFF2-40B4-BE49-F238E27FC236}">
                <a16:creationId xmlns:a16="http://schemas.microsoft.com/office/drawing/2014/main" id="{CEBE00F8-91F0-8779-A8E0-0746A8BC63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2708" y="655242"/>
            <a:ext cx="4927372" cy="4404438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E4EC20E-0CB7-C5F9-6670-5AD85FB630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11760"/>
            <a:ext cx="7183120" cy="65938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3600" dirty="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Tabla</a:t>
            </a:r>
            <a:r>
              <a:rPr lang="en-IN" sz="3600" dirty="0">
                <a:latin typeface="Arial" panose="020B0604020202020204" pitchFamily="34" charset="0"/>
                <a:cs typeface="Arial" panose="020B0604020202020204" pitchFamily="34" charset="0"/>
              </a:rPr>
              <a:t> : Percussion instrument</a:t>
            </a:r>
          </a:p>
          <a:p>
            <a:pPr marL="0" indent="0">
              <a:buNone/>
            </a:pPr>
            <a:endParaRPr lang="en-IN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dirty="0"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P</a:t>
            </a:r>
            <a:r>
              <a:rPr lang="en-US" sz="18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lays 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a central role </a:t>
            </a:r>
            <a:r>
              <a:rPr lang="en-US" sz="18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in Hindustani music</a:t>
            </a:r>
          </a:p>
          <a:p>
            <a:pPr marL="0" indent="0">
              <a:buNone/>
            </a:pPr>
            <a:endParaRPr lang="en-US" sz="1800" dirty="0">
              <a:effectLst/>
              <a:latin typeface="Arial" panose="020B06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r>
              <a:rPr lang="en-US" sz="1800" dirty="0"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S</a:t>
            </a:r>
            <a:r>
              <a:rPr lang="en-US" sz="18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erves as the 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rhythmic backbone </a:t>
            </a:r>
            <a:r>
              <a:rPr lang="en-US" sz="18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and accompanying instrument </a:t>
            </a:r>
          </a:p>
          <a:p>
            <a:pPr marL="0" indent="0">
              <a:buNone/>
            </a:pPr>
            <a:r>
              <a:rPr lang="en-US" sz="18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    for singers and instrumentalists</a:t>
            </a:r>
          </a:p>
          <a:p>
            <a:pPr marL="0" indent="0">
              <a:buNone/>
            </a:pPr>
            <a:endParaRPr lang="en-US" sz="1800" dirty="0">
              <a:effectLst/>
              <a:latin typeface="Arial" panose="020B06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r>
              <a:rPr lang="en-US" sz="1800" dirty="0"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Helps singers maintain the structure, essence, and timing of the chosen </a:t>
            </a:r>
            <a:r>
              <a:rPr lang="en-US" sz="1800" b="1" i="1" u="sng" dirty="0">
                <a:solidFill>
                  <a:srgbClr val="FF0000"/>
                </a:solidFill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raga</a:t>
            </a:r>
            <a:r>
              <a:rPr lang="en-US" sz="1800" dirty="0"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(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melodic framework</a:t>
            </a:r>
            <a:r>
              <a:rPr lang="en-US" sz="1800" dirty="0"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)</a:t>
            </a:r>
          </a:p>
          <a:p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Two drums: 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left-hand bass drum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1800" b="1" i="1" u="sng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bayan</a:t>
            </a:r>
            <a:r>
              <a:rPr lang="en-US" sz="18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en-US" sz="1800" b="1" i="1" u="sng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dagga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) and </a:t>
            </a:r>
            <a:r>
              <a:rPr lang="en-US" sz="1800" dirty="0">
                <a:solidFill>
                  <a:schemeClr val="accent3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right-hand drum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1800" b="1" i="1" u="sng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dayan</a:t>
            </a:r>
            <a:r>
              <a:rPr lang="en-US" sz="1800" b="1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/ </a:t>
            </a:r>
            <a:r>
              <a:rPr lang="en-US" sz="1800" b="1" i="1" u="sng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tabla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Drums produce various pitched sounds, </a:t>
            </a:r>
            <a:r>
              <a:rPr lang="en-US" sz="1800" dirty="0">
                <a:solidFill>
                  <a:schemeClr val="accent3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played with palms and fingers</a:t>
            </a:r>
          </a:p>
          <a:p>
            <a:pPr marL="0" indent="0">
              <a:buNone/>
            </a:pPr>
            <a:endParaRPr lang="en-US" sz="1800" dirty="0">
              <a:solidFill>
                <a:schemeClr val="accent3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dirty="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These pitched sounds are </a:t>
            </a:r>
            <a:r>
              <a:rPr lang="en-US" sz="1800" dirty="0">
                <a:solidFill>
                  <a:schemeClr val="accent3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articulated through specific syllables </a:t>
            </a:r>
            <a:r>
              <a:rPr lang="en-US" sz="1800" dirty="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known as </a:t>
            </a:r>
            <a:r>
              <a:rPr lang="en-US" sz="1800" b="1" i="1" u="sng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bols</a:t>
            </a:r>
            <a:r>
              <a:rPr lang="en-US" sz="1800" dirty="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IN" sz="1800" dirty="0">
              <a:solidFill>
                <a:schemeClr val="bg2">
                  <a:lumMod val="1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74418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BF3A2DC-CA38-C7F1-3326-102758AA19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949" y="1374919"/>
            <a:ext cx="4815052" cy="397794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13BD0B0-A3B8-146C-EC68-BF8419AA51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9472" y="1724800"/>
            <a:ext cx="5643092" cy="281375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DE0A9D7-F54F-E5D3-E720-4C9E5A7C67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4160" y="5504061"/>
            <a:ext cx="6762307" cy="92574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10AD910-078C-68C1-72DD-0B18AA30DCB5}"/>
              </a:ext>
            </a:extLst>
          </p:cNvPr>
          <p:cNvSpPr txBox="1"/>
          <p:nvPr/>
        </p:nvSpPr>
        <p:spPr>
          <a:xfrm>
            <a:off x="0" y="-54927"/>
            <a:ext cx="10760229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1" i="1" u="sng" dirty="0">
                <a:solidFill>
                  <a:srgbClr val="FF0000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Theka</a:t>
            </a:r>
          </a:p>
          <a:p>
            <a:pPr algn="l"/>
            <a:endParaRPr lang="en-US" b="1" i="1" u="sng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pecific canonical</a:t>
            </a:r>
            <a:r>
              <a:rPr lang="en-US" sz="1800" strike="noStrike" baseline="0" dirty="0">
                <a:solidFill>
                  <a:schemeClr val="bg2">
                    <a:lumMod val="1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tabla </a:t>
            </a:r>
            <a:r>
              <a:rPr lang="en-US" b="1" i="1" u="sng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bol</a:t>
            </a:r>
            <a:r>
              <a:rPr lang="en-US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patterns i.e., </a:t>
            </a:r>
            <a:r>
              <a:rPr lang="en-US" sz="1800" dirty="0">
                <a:solidFill>
                  <a:schemeClr val="accent3">
                    <a:lumMod val="75000"/>
                  </a:schemeClr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predefined rhythmic patterns</a:t>
            </a:r>
            <a:r>
              <a:rPr lang="en-US" sz="1800" b="1" i="1" dirty="0">
                <a:solidFill>
                  <a:srgbClr val="FF0000"/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en-US" sz="1800" b="0" i="0" u="none" strike="noStrike" baseline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defined for each </a:t>
            </a:r>
            <a:r>
              <a:rPr lang="en-US" b="1" i="1" u="sng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tala 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endParaRPr lang="en-IN" b="1" i="1" u="sng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AAE3795-3F54-9B54-52DE-9A88B7DD5DA8}"/>
              </a:ext>
            </a:extLst>
          </p:cNvPr>
          <p:cNvSpPr txBox="1"/>
          <p:nvPr/>
        </p:nvSpPr>
        <p:spPr>
          <a:xfrm>
            <a:off x="1966354" y="6569361"/>
            <a:ext cx="7949806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* </a:t>
            </a:r>
            <a:r>
              <a:rPr lang="en-US" sz="1200" dirty="0" err="1">
                <a:latin typeface="Arial" panose="020B0604020202020204" pitchFamily="34" charset="0"/>
                <a:cs typeface="Arial" panose="020B0604020202020204" pitchFamily="34" charset="0"/>
              </a:rPr>
              <a:t>Srinivasamurthy</a:t>
            </a:r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, A. (2016). A data-driven Bayesian approach to automatic rhythm analysis of Indian art music.</a:t>
            </a:r>
            <a:endParaRPr lang="en-IN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72259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B6B778-E07A-6F50-E71D-995FBC9954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600" y="101600"/>
            <a:ext cx="11998960" cy="6644640"/>
          </a:xfrm>
        </p:spPr>
        <p:txBody>
          <a:bodyPr/>
          <a:lstStyle/>
          <a:p>
            <a:pPr marL="0" indent="0">
              <a:buNone/>
            </a:pPr>
            <a:r>
              <a:rPr lang="en-IN" sz="2800" b="1" i="1" u="sng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Tala</a:t>
            </a:r>
            <a:r>
              <a:rPr lang="en-IN" sz="2800" b="1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sz="2800" b="1" dirty="0">
                <a:latin typeface="Arial" panose="020B0604020202020204" pitchFamily="34" charset="0"/>
                <a:cs typeface="Arial" panose="020B0604020202020204" pitchFamily="34" charset="0"/>
              </a:rPr>
              <a:t>identification</a:t>
            </a:r>
            <a:endParaRPr lang="en-IN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b="1" i="1" u="sng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Talas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are primarily identified by their </a:t>
            </a:r>
            <a:r>
              <a:rPr lang="en-US" sz="1800" b="1" i="1" u="sng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theka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, which maintains a fixed </a:t>
            </a:r>
            <a:r>
              <a:rPr lang="en-US" sz="1800" b="1" i="1" u="sng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bol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(stroke) sequence</a:t>
            </a:r>
          </a:p>
          <a:p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Tabla stroke transcription is crucial for </a:t>
            </a:r>
            <a:r>
              <a:rPr lang="en-US" sz="1800" b="1" i="1" u="sng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tala</a:t>
            </a:r>
            <a:r>
              <a:rPr lang="en-US" sz="1800" dirty="0">
                <a:latin typeface="Arial" panose="020B0604020202020204" pitchFamily="34" charset="0"/>
                <a:cs typeface="Arial" panose="020B0604020202020204" pitchFamily="34" charset="0"/>
              </a:rPr>
              <a:t> identification to capture stroke sequence transcription </a:t>
            </a:r>
            <a:r>
              <a:rPr lang="en-IN" sz="1800" dirty="0"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IN" sz="1800" dirty="0"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imilar to </a:t>
            </a:r>
            <a:r>
              <a:rPr lang="en-IN" sz="18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en-IN" sz="1800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Automatic Drum Transcription (ADT) </a:t>
            </a:r>
            <a:r>
              <a:rPr lang="en-IN" sz="18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in Western music</a:t>
            </a:r>
          </a:p>
          <a:p>
            <a:r>
              <a:rPr lang="en-US" sz="18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Few studies have focused on tabla stroke transcription, with recent efforts emphasizing deep-learning models</a:t>
            </a:r>
          </a:p>
          <a:p>
            <a:endParaRPr lang="en-US" sz="1800" dirty="0">
              <a:effectLst/>
              <a:latin typeface="Arial" panose="020B06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r>
              <a:rPr lang="en-IN" sz="18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A major challenge with deep learning approaches is the need for large, labelled datasets</a:t>
            </a:r>
          </a:p>
          <a:p>
            <a:pPr marL="0" indent="0">
              <a:buNone/>
            </a:pPr>
            <a:endParaRPr lang="en-IN" sz="1800" dirty="0">
              <a:latin typeface="Arial" panose="020B06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r>
              <a:rPr lang="en-US" sz="18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To address the challenge of limited labeled datasets, this paper introduces a new stroke transcription method based on </a:t>
            </a:r>
            <a:r>
              <a:rPr lang="en-US" sz="1800" b="1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Model-Agnostic Meta-Learning (MAML)</a:t>
            </a:r>
            <a:r>
              <a:rPr lang="en-US" sz="18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, which effectively operates with minimal data.</a:t>
            </a:r>
          </a:p>
          <a:p>
            <a:pPr marL="0" indent="0">
              <a:buNone/>
            </a:pPr>
            <a:endParaRPr lang="en-US" sz="1800" dirty="0">
              <a:effectLst/>
              <a:latin typeface="Arial" panose="020B06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r>
              <a:rPr lang="en-US" sz="1800" dirty="0"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While some studies have explored music sequence matching, these approaches are not directly applicable to </a:t>
            </a:r>
            <a:r>
              <a:rPr lang="en-US" sz="1800" b="1" i="1" u="sng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tala</a:t>
            </a:r>
            <a:r>
              <a:rPr lang="en-US" sz="1800" dirty="0"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identification from stroke sequences</a:t>
            </a:r>
          </a:p>
          <a:p>
            <a:pPr marL="0" indent="0">
              <a:buNone/>
            </a:pPr>
            <a:endParaRPr lang="en-US" sz="1800" dirty="0">
              <a:latin typeface="Arial" panose="020B0604020202020204" pitchFamily="34" charset="0"/>
              <a:ea typeface="Aptos" panose="020B0004020202020204" pitchFamily="34" charset="0"/>
              <a:cs typeface="Arial" panose="020B0604020202020204" pitchFamily="34" charset="0"/>
            </a:endParaRPr>
          </a:p>
          <a:p>
            <a:r>
              <a:rPr lang="en-US" sz="18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We proposed two new tala identification methods:</a:t>
            </a:r>
          </a:p>
          <a:p>
            <a:pPr lvl="1"/>
            <a:r>
              <a:rPr lang="en-US" sz="18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en-US" sz="1800" b="1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NW Matching Score </a:t>
            </a:r>
            <a:r>
              <a:rPr lang="en-US" sz="18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based on the Needleman-Wunsch algorithm.</a:t>
            </a:r>
          </a:p>
          <a:p>
            <a:pPr lvl="1"/>
            <a:r>
              <a:rPr lang="en-US" sz="1800" dirty="0"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 </a:t>
            </a:r>
            <a:r>
              <a:rPr lang="en-US" sz="1800" b="1" dirty="0">
                <a:solidFill>
                  <a:schemeClr val="accent1">
                    <a:lumMod val="50000"/>
                  </a:schemeClr>
                </a:solidFill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Stroke Ratio Score </a:t>
            </a:r>
            <a:r>
              <a:rPr lang="en-US" sz="1800" dirty="0">
                <a:effectLst/>
                <a:latin typeface="Arial" panose="020B0604020202020204" pitchFamily="34" charset="0"/>
                <a:ea typeface="Aptos" panose="020B0004020202020204" pitchFamily="34" charset="0"/>
                <a:cs typeface="Arial" panose="020B0604020202020204" pitchFamily="34" charset="0"/>
              </a:rPr>
              <a:t>based on Cosine Similarity.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071400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442</TotalTime>
  <Words>411</Words>
  <Application>Microsoft Office PowerPoint</Application>
  <PresentationFormat>Widescreen</PresentationFormat>
  <Paragraphs>65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Aptos</vt:lpstr>
      <vt:lpstr>Aptos Display</vt:lpstr>
      <vt:lpstr>Arial</vt:lpstr>
      <vt:lpstr>Cambria Math</vt:lpstr>
      <vt:lpstr>Office Theme</vt:lpstr>
      <vt:lpstr>Tabla stroke transcription and ta ̅la Identification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Rahul Kodag</dc:creator>
  <cp:lastModifiedBy>Rahul Kodag</cp:lastModifiedBy>
  <cp:revision>6</cp:revision>
  <dcterms:created xsi:type="dcterms:W3CDTF">2024-08-08T13:18:53Z</dcterms:created>
  <dcterms:modified xsi:type="dcterms:W3CDTF">2025-01-12T06:51:35Z</dcterms:modified>
</cp:coreProperties>
</file>

<file path=docProps/thumbnail.jpeg>
</file>